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4874C-9AAF-43FB-8888-45369B3B1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1380E-E4FE-40FE-A04A-34A9AF39F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E2B29-FDF5-4F5C-ABFA-60110D180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1F3D1-1BC4-4BD4-8E12-5B353889E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7C60D-21BB-41B2-AE4A-A76EF1A66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366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7CB76-C2FE-4C47-9B30-B29CE043A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0A6DC-78A5-48EC-BE2A-DF2F570DA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9E1F5-B260-475F-B2DE-EE5A1EADF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2008D-6C6A-40E0-B16E-F8F9600F4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5699E-3BD0-4749-A43D-2F61B8D0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859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A5EA52-468C-4B57-9542-7280CF320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BD6D8-C465-4725-8297-9F27218FB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00C26-3E0A-4779-A123-8CF56693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614D7-1395-42D5-A190-151F6989D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EDDF1-29EF-4D72-B3F2-48F05167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6197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0E4F-1337-4B17-AC36-5FE4B849E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546BB-9DE9-455E-8474-14F4FAD16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D24D3-88E6-44E1-B436-19DAA350F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7B55A-E5DB-4A73-9878-E200D8BDB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52580-EDD6-4399-A3D7-6720EA5D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8968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91D0-E641-40AB-80B4-92E08BDEB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1E821-EA35-46A8-B69F-392C2EE6E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947C7-3F3C-402B-8339-72682539D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FC6A1-08F2-488C-BA86-359EBEB4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41DE5-F43F-4AA4-9241-06AE859E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227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3A78-1018-4AE5-A0FE-9B3A14A8F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85BD4-E9D2-467A-90F3-6C0BAFA63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524835-1970-43C8-9323-4FECFD28D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6ED3B3-FE4C-4A25-BC83-E2ECEB669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5B6B2-7569-477D-B5E2-875FB03E0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E6D831-BF2E-4F22-A6A1-21306426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2230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9AF9-9A5C-433B-867F-7F19631A0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A3506-B3E0-41BB-85E6-C6AF7788A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8FAEE-EA33-4428-86AB-9D1AC348E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AE46FE-49A3-4525-8B5B-BE9B58004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91D99E-45FE-4DC8-AB6A-572E93293D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8EBB32-4575-44DB-BD1D-8AAF8D5C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224CF-63A7-4FF2-865A-590BE5A0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5018D7-87F0-468A-8C07-268161F82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520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86D2-DCC6-45E3-A80C-C4BB2C21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DC0085-810F-49DD-9D61-7FA70652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64AE90-290D-4049-9EA4-5F85993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8E0E7-0408-429B-A000-FCCC42C2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726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DA537A-862B-41B1-B603-BB9C8C079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90A8CE-624F-42EA-887A-27D33BE77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B23E2-84A2-4D35-8DF8-CD9C216E1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904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E7ED-4DF0-4826-BB2A-5F3FD18A0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A5D25-E1E6-43F9-BDF6-0176CECDB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3E5C0-8FB6-4FFA-A45D-E0B54CF75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DED86-0B75-439F-AE8E-E66D7BBE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3F393-2A92-43AA-985B-E3422E76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02B71-2922-4BC7-B213-CF7FB41F3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1694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2A684-D5BE-4C00-B52C-ED3E3DC65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75C4E7-437A-4998-BFDB-5384EF44C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3CBA8-C246-4717-B64D-1679462F84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67CBF-4B0E-4475-8807-A99BCF67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824D1-6CB5-4553-8C9A-BED52D1E3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F4374-2148-49CF-8749-F83C5B16B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34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197D9B-2984-4B32-A707-970FF2E97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53A7B-22F4-4F44-A712-006F9E246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62B0F-8EC4-43A4-9E13-EE1300C86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DD51B-9EC2-4C94-BC70-F7D0FF09E56F}" type="datetimeFigureOut">
              <a:rPr lang="en-NZ" smtClean="0"/>
              <a:t>11/08/2021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918AA-AAE8-4A5B-90BD-43A8A0F35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7DDC2-9D9B-45B0-ABEA-E76763971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36C45-4787-4AC1-B1EB-5312DDCF68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152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5B3DBA36-ABBA-48BF-A266-B86EC90AA287}"/>
              </a:ext>
            </a:extLst>
          </p:cNvPr>
          <p:cNvSpPr/>
          <p:nvPr/>
        </p:nvSpPr>
        <p:spPr>
          <a:xfrm>
            <a:off x="1663544" y="1476057"/>
            <a:ext cx="3932484" cy="3934164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>
                <a:solidFill>
                  <a:schemeClr val="tx1"/>
                </a:solidFill>
              </a:rPr>
              <a:t>Attention Deficit Hyperactivity Disorder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31B3A16A-18B2-418E-BF28-A8EAAD947740}"/>
              </a:ext>
            </a:extLst>
          </p:cNvPr>
          <p:cNvSpPr/>
          <p:nvPr/>
        </p:nvSpPr>
        <p:spPr>
          <a:xfrm>
            <a:off x="3055089" y="316626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Dyspraxia/</a:t>
            </a:r>
          </a:p>
          <a:p>
            <a:pPr algn="ctr"/>
            <a:r>
              <a:rPr lang="en-NZ" sz="1000" dirty="0">
                <a:solidFill>
                  <a:schemeClr val="tx1"/>
                </a:solidFill>
              </a:rPr>
              <a:t>co-ordination difficulties</a:t>
            </a: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5E4AA999-1FA9-4D09-A847-BF0EF0D58779}"/>
              </a:ext>
            </a:extLst>
          </p:cNvPr>
          <p:cNvSpPr/>
          <p:nvPr/>
        </p:nvSpPr>
        <p:spPr>
          <a:xfrm>
            <a:off x="4315244" y="645719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Asperger's syndrome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818070E7-AF81-4055-805A-35A3FFBFAA43}"/>
              </a:ext>
            </a:extLst>
          </p:cNvPr>
          <p:cNvSpPr/>
          <p:nvPr/>
        </p:nvSpPr>
        <p:spPr>
          <a:xfrm>
            <a:off x="5278302" y="1598557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Opposition-al Defiant Disorder (ODD)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DD5D96CC-B4AC-4309-9A4F-8A5BAFF3ECA4}"/>
              </a:ext>
            </a:extLst>
          </p:cNvPr>
          <p:cNvSpPr/>
          <p:nvPr/>
        </p:nvSpPr>
        <p:spPr>
          <a:xfrm>
            <a:off x="5606460" y="2867556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Conduct Disorder (CD)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D4BA4891-16A0-43D3-9520-BFE6668414F9}"/>
              </a:ext>
            </a:extLst>
          </p:cNvPr>
          <p:cNvSpPr/>
          <p:nvPr/>
        </p:nvSpPr>
        <p:spPr>
          <a:xfrm>
            <a:off x="1781303" y="645719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Anxiety Depression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3ABF8968-149B-46CC-B97A-15874BBA033B}"/>
              </a:ext>
            </a:extLst>
          </p:cNvPr>
          <p:cNvSpPr/>
          <p:nvPr/>
        </p:nvSpPr>
        <p:spPr>
          <a:xfrm>
            <a:off x="831877" y="1594168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Obsessive/Compulsive Disorder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C1C4FBE8-4970-4460-8BE3-CEAB9D40DBD9}"/>
              </a:ext>
            </a:extLst>
          </p:cNvPr>
          <p:cNvSpPr/>
          <p:nvPr/>
        </p:nvSpPr>
        <p:spPr>
          <a:xfrm>
            <a:off x="831876" y="4096248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Bipolar Disorder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4850A583-7B46-4788-B8BF-FD76275752D3}"/>
              </a:ext>
            </a:extLst>
          </p:cNvPr>
          <p:cNvSpPr/>
          <p:nvPr/>
        </p:nvSpPr>
        <p:spPr>
          <a:xfrm>
            <a:off x="1750661" y="5061115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Specific learning/</a:t>
            </a:r>
          </a:p>
          <a:p>
            <a:pPr algn="ctr"/>
            <a:r>
              <a:rPr lang="en-NZ" sz="1000" dirty="0">
                <a:solidFill>
                  <a:schemeClr val="tx1"/>
                </a:solidFill>
              </a:rPr>
              <a:t>Central/</a:t>
            </a:r>
          </a:p>
          <a:p>
            <a:pPr algn="ctr"/>
            <a:r>
              <a:rPr lang="en-NZ" sz="1000" dirty="0">
                <a:solidFill>
                  <a:schemeClr val="tx1"/>
                </a:solidFill>
              </a:rPr>
              <a:t>Auditory processing difficulties</a:t>
            </a: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BCD59B20-3A59-4B47-B4E1-E35DAA532055}"/>
              </a:ext>
            </a:extLst>
          </p:cNvPr>
          <p:cNvSpPr/>
          <p:nvPr/>
        </p:nvSpPr>
        <p:spPr>
          <a:xfrm>
            <a:off x="4315244" y="5087115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Substance abuse</a:t>
            </a: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284807B4-7DFD-47F7-8288-ECD6DAF69798}"/>
              </a:ext>
            </a:extLst>
          </p:cNvPr>
          <p:cNvSpPr/>
          <p:nvPr/>
        </p:nvSpPr>
        <p:spPr>
          <a:xfrm>
            <a:off x="5300336" y="4096248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Sleep difficulties</a:t>
            </a: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7CF7FE02-75BD-4F16-9BD1-39D39CE810BA}"/>
              </a:ext>
            </a:extLst>
          </p:cNvPr>
          <p:cNvSpPr/>
          <p:nvPr/>
        </p:nvSpPr>
        <p:spPr>
          <a:xfrm>
            <a:off x="503719" y="2853417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Tourette’s Syndrome</a:t>
            </a:r>
          </a:p>
        </p:txBody>
      </p:sp>
      <p:sp>
        <p:nvSpPr>
          <p:cNvPr id="31" name="Flowchart: Connector 30">
            <a:extLst>
              <a:ext uri="{FF2B5EF4-FFF2-40B4-BE49-F238E27FC236}">
                <a16:creationId xmlns:a16="http://schemas.microsoft.com/office/drawing/2014/main" id="{3F288086-2244-4FA4-9DAB-E70E777B7A9A}"/>
              </a:ext>
            </a:extLst>
          </p:cNvPr>
          <p:cNvSpPr/>
          <p:nvPr/>
        </p:nvSpPr>
        <p:spPr>
          <a:xfrm>
            <a:off x="3055089" y="5417512"/>
            <a:ext cx="1149393" cy="11511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Speech and language disorders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95BFFBA-A5E7-4E0D-9D2C-95F6DA5536C2}"/>
              </a:ext>
            </a:extLst>
          </p:cNvPr>
          <p:cNvSpPr txBox="1"/>
          <p:nvPr/>
        </p:nvSpPr>
        <p:spPr>
          <a:xfrm>
            <a:off x="1219230" y="6529125"/>
            <a:ext cx="5536623" cy="381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Conditions that may be found coexisting with ADHD</a:t>
            </a:r>
          </a:p>
        </p:txBody>
      </p:sp>
    </p:spTree>
    <p:extLst>
      <p:ext uri="{BB962C8B-B14F-4D97-AF65-F5344CB8AC3E}">
        <p14:creationId xmlns:p14="http://schemas.microsoft.com/office/powerpoint/2010/main" val="1454474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E231E61A-E8E5-47AB-A18E-4A5D0D434F02}"/>
              </a:ext>
            </a:extLst>
          </p:cNvPr>
          <p:cNvSpPr/>
          <p:nvPr/>
        </p:nvSpPr>
        <p:spPr>
          <a:xfrm>
            <a:off x="1794772" y="1476057"/>
            <a:ext cx="3585036" cy="346322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>
                <a:solidFill>
                  <a:schemeClr val="tx1"/>
                </a:solidFill>
              </a:rPr>
              <a:t>Multidisciplinary 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929E6A51-900A-4DEB-9136-453A777B7CAB}"/>
              </a:ext>
            </a:extLst>
          </p:cNvPr>
          <p:cNvSpPr/>
          <p:nvPr/>
        </p:nvSpPr>
        <p:spPr>
          <a:xfrm>
            <a:off x="2963847" y="324891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900" dirty="0">
                <a:solidFill>
                  <a:schemeClr val="tx1"/>
                </a:solidFill>
              </a:rPr>
              <a:t>Psychological/psychiatric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2BE2ADEB-ECFD-4F47-B4CC-D1DD6DACB7A8}"/>
              </a:ext>
            </a:extLst>
          </p:cNvPr>
          <p:cNvSpPr/>
          <p:nvPr/>
        </p:nvSpPr>
        <p:spPr>
          <a:xfrm>
            <a:off x="4807505" y="1104576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Educational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B1276E46-07C2-4665-8AF4-A7CA9C98F2B9}"/>
              </a:ext>
            </a:extLst>
          </p:cNvPr>
          <p:cNvSpPr/>
          <p:nvPr/>
        </p:nvSpPr>
        <p:spPr>
          <a:xfrm>
            <a:off x="642985" y="2929182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Coaching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01310FF6-BD0B-4990-AC62-C38D2CAEEF21}"/>
              </a:ext>
            </a:extLst>
          </p:cNvPr>
          <p:cNvSpPr/>
          <p:nvPr/>
        </p:nvSpPr>
        <p:spPr>
          <a:xfrm>
            <a:off x="1805414" y="4627870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Dietary</a:t>
            </a: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C5960CC1-41A2-41A9-B407-9CC8AB13E171}"/>
              </a:ext>
            </a:extLst>
          </p:cNvPr>
          <p:cNvSpPr/>
          <p:nvPr/>
        </p:nvSpPr>
        <p:spPr>
          <a:xfrm>
            <a:off x="5372803" y="2929182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Substance abuse/multisystemic therapy etc</a:t>
            </a:r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87BFF7EC-1BA5-41A6-84CE-83FC240EFE79}"/>
              </a:ext>
            </a:extLst>
          </p:cNvPr>
          <p:cNvSpPr/>
          <p:nvPr/>
        </p:nvSpPr>
        <p:spPr>
          <a:xfrm>
            <a:off x="4212393" y="4627870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Medical</a:t>
            </a:r>
          </a:p>
        </p:txBody>
      </p:sp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1D54C0F7-4C41-4E34-A8C7-E9A09AA6C40F}"/>
              </a:ext>
            </a:extLst>
          </p:cNvPr>
          <p:cNvSpPr/>
          <p:nvPr/>
        </p:nvSpPr>
        <p:spPr>
          <a:xfrm>
            <a:off x="1116810" y="1230495"/>
            <a:ext cx="1149393" cy="1151166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00" dirty="0">
                <a:solidFill>
                  <a:schemeClr val="tx1"/>
                </a:solidFill>
              </a:rPr>
              <a:t>Behavioural/parent training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8D3F1B-80B8-4095-9607-A37BC8849D02}"/>
              </a:ext>
            </a:extLst>
          </p:cNvPr>
          <p:cNvSpPr txBox="1"/>
          <p:nvPr/>
        </p:nvSpPr>
        <p:spPr>
          <a:xfrm>
            <a:off x="1805414" y="5957225"/>
            <a:ext cx="4946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A multi-modal approach to therapy</a:t>
            </a:r>
          </a:p>
        </p:txBody>
      </p:sp>
    </p:spTree>
    <p:extLst>
      <p:ext uri="{BB962C8B-B14F-4D97-AF65-F5344CB8AC3E}">
        <p14:creationId xmlns:p14="http://schemas.microsoft.com/office/powerpoint/2010/main" val="299147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DEFBF81-BE1F-41F3-8CC1-AA4DB261A58A}"/>
              </a:ext>
            </a:extLst>
          </p:cNvPr>
          <p:cNvSpPr/>
          <p:nvPr/>
        </p:nvSpPr>
        <p:spPr>
          <a:xfrm rot="16200000">
            <a:off x="2913960" y="-380084"/>
            <a:ext cx="4091389" cy="7729712"/>
          </a:xfrm>
          <a:prstGeom prst="triangle">
            <a:avLst>
              <a:gd name="adj" fmla="val 5104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3F1C93C-0EF6-45F5-8081-01837875084E}"/>
              </a:ext>
            </a:extLst>
          </p:cNvPr>
          <p:cNvSpPr/>
          <p:nvPr/>
        </p:nvSpPr>
        <p:spPr>
          <a:xfrm>
            <a:off x="8405874" y="1443210"/>
            <a:ext cx="827917" cy="408725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64F293-1A01-4EA4-812A-50F2A3F5BCBD}"/>
              </a:ext>
            </a:extLst>
          </p:cNvPr>
          <p:cNvSpPr txBox="1"/>
          <p:nvPr/>
        </p:nvSpPr>
        <p:spPr>
          <a:xfrm>
            <a:off x="1994054" y="3106520"/>
            <a:ext cx="837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/>
              <a:t>ADHD only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2F4C54-8A9D-4735-81AB-788A26AF98BE}"/>
              </a:ext>
            </a:extLst>
          </p:cNvPr>
          <p:cNvSpPr txBox="1"/>
          <p:nvPr/>
        </p:nvSpPr>
        <p:spPr>
          <a:xfrm>
            <a:off x="3048925" y="2998798"/>
            <a:ext cx="947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Low self-esteem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FCD246-F023-494E-A929-A202FF96668F}"/>
              </a:ext>
            </a:extLst>
          </p:cNvPr>
          <p:cNvSpPr txBox="1"/>
          <p:nvPr/>
        </p:nvSpPr>
        <p:spPr>
          <a:xfrm>
            <a:off x="4213955" y="2860299"/>
            <a:ext cx="1983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Disruptive behaviour</a:t>
            </a:r>
          </a:p>
          <a:p>
            <a:r>
              <a:rPr lang="en-NZ" dirty="0"/>
              <a:t>Poor social skills</a:t>
            </a:r>
          </a:p>
          <a:p>
            <a:r>
              <a:rPr lang="en-NZ" dirty="0"/>
              <a:t>Learning delay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257A5E-95DE-4035-BB81-695B9468B1F9}"/>
              </a:ext>
            </a:extLst>
          </p:cNvPr>
          <p:cNvSpPr txBox="1"/>
          <p:nvPr/>
        </p:nvSpPr>
        <p:spPr>
          <a:xfrm>
            <a:off x="5995924" y="2998798"/>
            <a:ext cx="2622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Oppositional Defiant Disorder (ODD)</a:t>
            </a:r>
          </a:p>
          <a:p>
            <a:r>
              <a:rPr lang="en-NZ" dirty="0"/>
              <a:t>Challenging behaviour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84295B-698B-45E5-8849-85BED11BB301}"/>
              </a:ext>
            </a:extLst>
          </p:cNvPr>
          <p:cNvSpPr txBox="1"/>
          <p:nvPr/>
        </p:nvSpPr>
        <p:spPr>
          <a:xfrm>
            <a:off x="9375354" y="2306301"/>
            <a:ext cx="2568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Criminal behaviour</a:t>
            </a:r>
          </a:p>
          <a:p>
            <a:r>
              <a:rPr lang="en-NZ" dirty="0"/>
              <a:t>School exclusion</a:t>
            </a:r>
          </a:p>
          <a:p>
            <a:r>
              <a:rPr lang="en-NZ" dirty="0"/>
              <a:t>Substance abuse</a:t>
            </a:r>
          </a:p>
          <a:p>
            <a:r>
              <a:rPr lang="en-NZ" dirty="0"/>
              <a:t>Conduct disorder (CD)</a:t>
            </a:r>
          </a:p>
          <a:p>
            <a:r>
              <a:rPr lang="en-NZ" dirty="0"/>
              <a:t>Lack of motivation</a:t>
            </a:r>
          </a:p>
          <a:p>
            <a:r>
              <a:rPr lang="en-NZ" dirty="0"/>
              <a:t>Complex learning difficulties</a:t>
            </a:r>
          </a:p>
          <a:p>
            <a:r>
              <a:rPr lang="en-NZ" dirty="0"/>
              <a:t>Teenage pregnancy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F3D477-2738-4826-87F3-A348A50BA828}"/>
              </a:ext>
            </a:extLst>
          </p:cNvPr>
          <p:cNvSpPr txBox="1"/>
          <p:nvPr/>
        </p:nvSpPr>
        <p:spPr>
          <a:xfrm>
            <a:off x="1553382" y="5209913"/>
            <a:ext cx="6048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Unmanaged ADHD can give rise to increasing complications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21BF79-2EE7-4B59-A926-AAEDFE180BE9}"/>
              </a:ext>
            </a:extLst>
          </p:cNvPr>
          <p:cNvSpPr txBox="1"/>
          <p:nvPr/>
        </p:nvSpPr>
        <p:spPr>
          <a:xfrm>
            <a:off x="2155865" y="1439077"/>
            <a:ext cx="375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Likely progression of untreated ADHD</a:t>
            </a:r>
          </a:p>
        </p:txBody>
      </p:sp>
    </p:spTree>
    <p:extLst>
      <p:ext uri="{BB962C8B-B14F-4D97-AF65-F5344CB8AC3E}">
        <p14:creationId xmlns:p14="http://schemas.microsoft.com/office/powerpoint/2010/main" val="2292764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129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SPELADD New Zealand Inc</dc:creator>
  <cp:lastModifiedBy>SPELADD New Zealand Inc</cp:lastModifiedBy>
  <cp:revision>3</cp:revision>
  <dcterms:created xsi:type="dcterms:W3CDTF">2021-08-10T21:57:33Z</dcterms:created>
  <dcterms:modified xsi:type="dcterms:W3CDTF">2021-08-10T23:38:15Z</dcterms:modified>
</cp:coreProperties>
</file>